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75" r:id="rId15"/>
    <p:sldId id="269" r:id="rId16"/>
    <p:sldId id="270" r:id="rId17"/>
    <p:sldId id="271" r:id="rId18"/>
    <p:sldId id="268" r:id="rId19"/>
    <p:sldId id="272" r:id="rId20"/>
    <p:sldId id="276" r:id="rId21"/>
    <p:sldId id="277" r:id="rId22"/>
    <p:sldId id="278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414FCE-7D97-48B8-A300-9B49BCF6B904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03CC2B-D5D4-47CC-BE22-C77927D9A85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словообразование</a:t>
          </a:r>
          <a:endParaRPr lang="ru-RU" sz="2000" b="1" dirty="0">
            <a:solidFill>
              <a:srgbClr val="002060"/>
            </a:solidFill>
          </a:endParaRPr>
        </a:p>
      </dgm:t>
    </dgm:pt>
    <dgm:pt modelId="{C69AC6D5-3A9B-4921-ADBD-6D993C0AB089}" type="parTrans" cxnId="{97BC9C9B-0116-48FF-80A4-A136CE3FFC7D}">
      <dgm:prSet/>
      <dgm:spPr/>
      <dgm:t>
        <a:bodyPr/>
        <a:lstStyle/>
        <a:p>
          <a:endParaRPr lang="ru-RU"/>
        </a:p>
      </dgm:t>
    </dgm:pt>
    <dgm:pt modelId="{9D182994-4BDA-43D2-9FA9-1760B04959D8}" type="sibTrans" cxnId="{97BC9C9B-0116-48FF-80A4-A136CE3FFC7D}">
      <dgm:prSet/>
      <dgm:spPr/>
      <dgm:t>
        <a:bodyPr/>
        <a:lstStyle/>
        <a:p>
          <a:endParaRPr lang="ru-RU"/>
        </a:p>
      </dgm:t>
    </dgm:pt>
    <dgm:pt modelId="{ABBD2AB7-E676-4886-A605-76333A98A55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b="1" dirty="0" smtClean="0">
              <a:solidFill>
                <a:srgbClr val="C00000"/>
              </a:solidFill>
            </a:rPr>
            <a:t>заимствование</a:t>
          </a:r>
          <a:endParaRPr lang="ru-RU" sz="2400" b="1" dirty="0">
            <a:solidFill>
              <a:srgbClr val="C00000"/>
            </a:solidFill>
          </a:endParaRPr>
        </a:p>
      </dgm:t>
    </dgm:pt>
    <dgm:pt modelId="{5F458FB7-D658-45C2-ABF4-7B7F15A63236}" type="parTrans" cxnId="{34863E35-9724-45E3-BB3C-413BD9AD8070}">
      <dgm:prSet/>
      <dgm:spPr/>
      <dgm:t>
        <a:bodyPr/>
        <a:lstStyle/>
        <a:p>
          <a:endParaRPr lang="ru-RU"/>
        </a:p>
      </dgm:t>
    </dgm:pt>
    <dgm:pt modelId="{164BB6A3-7BA4-44B6-9810-F65AD37FF9DF}" type="sibTrans" cxnId="{34863E35-9724-45E3-BB3C-413BD9AD8070}">
      <dgm:prSet/>
      <dgm:spPr/>
      <dgm:t>
        <a:bodyPr/>
        <a:lstStyle/>
        <a:p>
          <a:endParaRPr lang="ru-RU"/>
        </a:p>
      </dgm:t>
    </dgm:pt>
    <dgm:pt modelId="{6EDE8B6B-1434-45FC-91BE-ECFF83EABF26}" type="pres">
      <dgm:prSet presAssocID="{AE414FCE-7D97-48B8-A300-9B49BCF6B9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47EE7D-8D85-4F05-B453-76E64EA0C2FE}" type="pres">
      <dgm:prSet presAssocID="{A603CC2B-D5D4-47CC-BE22-C77927D9A85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BC73F-6A82-457C-B110-54BDC5CCE7A3}" type="pres">
      <dgm:prSet presAssocID="{ABBD2AB7-E676-4886-A605-76333A98A551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D8EE83-9EEC-4BBA-AD7D-1C44CD07401D}" type="presOf" srcId="{ABBD2AB7-E676-4886-A605-76333A98A551}" destId="{C90BC73F-6A82-457C-B110-54BDC5CCE7A3}" srcOrd="0" destOrd="0" presId="urn:microsoft.com/office/officeart/2005/8/layout/arrow5"/>
    <dgm:cxn modelId="{97BC9C9B-0116-48FF-80A4-A136CE3FFC7D}" srcId="{AE414FCE-7D97-48B8-A300-9B49BCF6B904}" destId="{A603CC2B-D5D4-47CC-BE22-C77927D9A85A}" srcOrd="0" destOrd="0" parTransId="{C69AC6D5-3A9B-4921-ADBD-6D993C0AB089}" sibTransId="{9D182994-4BDA-43D2-9FA9-1760B04959D8}"/>
    <dgm:cxn modelId="{CA7F2477-5407-476F-87C1-644F5082B228}" type="presOf" srcId="{AE414FCE-7D97-48B8-A300-9B49BCF6B904}" destId="{6EDE8B6B-1434-45FC-91BE-ECFF83EABF26}" srcOrd="0" destOrd="0" presId="urn:microsoft.com/office/officeart/2005/8/layout/arrow5"/>
    <dgm:cxn modelId="{34863E35-9724-45E3-BB3C-413BD9AD8070}" srcId="{AE414FCE-7D97-48B8-A300-9B49BCF6B904}" destId="{ABBD2AB7-E676-4886-A605-76333A98A551}" srcOrd="1" destOrd="0" parTransId="{5F458FB7-D658-45C2-ABF4-7B7F15A63236}" sibTransId="{164BB6A3-7BA4-44B6-9810-F65AD37FF9DF}"/>
    <dgm:cxn modelId="{50728A54-0238-47D8-AE6E-B0F918520038}" type="presOf" srcId="{A603CC2B-D5D4-47CC-BE22-C77927D9A85A}" destId="{9C47EE7D-8D85-4F05-B453-76E64EA0C2FE}" srcOrd="0" destOrd="0" presId="urn:microsoft.com/office/officeart/2005/8/layout/arrow5"/>
    <dgm:cxn modelId="{26863F18-B8B5-42CD-8344-C9D0E788DB82}" type="presParOf" srcId="{6EDE8B6B-1434-45FC-91BE-ECFF83EABF26}" destId="{9C47EE7D-8D85-4F05-B453-76E64EA0C2FE}" srcOrd="0" destOrd="0" presId="urn:microsoft.com/office/officeart/2005/8/layout/arrow5"/>
    <dgm:cxn modelId="{B3838762-4CB9-494C-ABCF-DC6D8D5DD8FF}" type="presParOf" srcId="{6EDE8B6B-1434-45FC-91BE-ECFF83EABF26}" destId="{C90BC73F-6A82-457C-B110-54BDC5CCE7A3}" srcOrd="1" destOrd="0" presId="urn:microsoft.com/office/officeart/2005/8/layout/arrow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5E6F8C4-8930-44A8-9BC4-ECD1DC23C2E1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AE814C7-B7DB-4F71-9BE4-D37435FDA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F8C4-8930-44A8-9BC4-ECD1DC23C2E1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14C7-B7DB-4F71-9BE4-D37435FDA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F8C4-8930-44A8-9BC4-ECD1DC23C2E1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14C7-B7DB-4F71-9BE4-D37435FDA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E6F8C4-8930-44A8-9BC4-ECD1DC23C2E1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E814C7-B7DB-4F71-9BE4-D37435FDA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5E6F8C4-8930-44A8-9BC4-ECD1DC23C2E1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AE814C7-B7DB-4F71-9BE4-D37435FDA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F8C4-8930-44A8-9BC4-ECD1DC23C2E1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14C7-B7DB-4F71-9BE4-D37435FDA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F8C4-8930-44A8-9BC4-ECD1DC23C2E1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14C7-B7DB-4F71-9BE4-D37435FDA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E6F8C4-8930-44A8-9BC4-ECD1DC23C2E1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E814C7-B7DB-4F71-9BE4-D37435FDA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F8C4-8930-44A8-9BC4-ECD1DC23C2E1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14C7-B7DB-4F71-9BE4-D37435FDA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E6F8C4-8930-44A8-9BC4-ECD1DC23C2E1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E814C7-B7DB-4F71-9BE4-D37435FDA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E6F8C4-8930-44A8-9BC4-ECD1DC23C2E1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E814C7-B7DB-4F71-9BE4-D37435FDA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E6F8C4-8930-44A8-9BC4-ECD1DC23C2E1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AE814C7-B7DB-4F71-9BE4-D37435FDA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64377">
            <a:off x="1500166" y="1714488"/>
            <a:ext cx="6572296" cy="3304074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пополняется словарный запас</a:t>
            </a:r>
            <a:b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русского языка.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28882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Урок русского языка в 5 классе.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Слова устаревают.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Что это значит 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Историзмы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Архаизмы</a:t>
            </a:r>
          </a:p>
          <a:p>
            <a:endParaRPr lang="ru-RU" dirty="0"/>
          </a:p>
        </p:txBody>
      </p:sp>
      <p:pic>
        <p:nvPicPr>
          <p:cNvPr id="5" name="Рисунок 4" descr="0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214554"/>
            <a:ext cx="2244219" cy="3357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00892" y="3286124"/>
            <a:ext cx="21771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ветрило-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парус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J03155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071678"/>
            <a:ext cx="3230854" cy="23046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5" y="4929198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чернильница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Два способа пополнения словарного запаса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2567673" y="3460329"/>
            <a:ext cx="3271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Русский язык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Заимствованные слова или иноязычные слова в русском языке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Что вы узнали об  иностранных словах,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которые живут в русском языке?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endParaRPr lang="ru-RU" sz="2800" dirty="0" smtClean="0">
              <a:latin typeface="Georgia" pitchFamily="18" charset="0"/>
            </a:endParaRP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J01443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53566"/>
            <a:ext cx="9001156" cy="67508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928670"/>
            <a:ext cx="7786742" cy="4953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5143504" y="2071678"/>
            <a:ext cx="785818" cy="7143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V="1">
            <a:off x="6179355" y="2536025"/>
            <a:ext cx="571504" cy="21431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714876" y="2357430"/>
            <a:ext cx="1285884" cy="78581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071802" y="2214554"/>
            <a:ext cx="2857520" cy="8572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6786578" y="2071678"/>
            <a:ext cx="1071570" cy="7143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7953404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Халат </a:t>
            </a:r>
            <a:r>
              <a:rPr lang="ru-RU" sz="3200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lang="ru-RU" sz="3200" dirty="0" err="1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hil’at</a:t>
            </a:r>
            <a:r>
              <a:rPr lang="ru-RU" sz="3200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— почётное платье </a:t>
            </a:r>
          </a:p>
          <a:p>
            <a:pPr lvl="0">
              <a:buNone/>
            </a:pPr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  <a:t>Халва</a:t>
            </a:r>
            <a:r>
              <a:rPr lang="ru-RU" sz="3200" dirty="0" smtClean="0">
                <a:latin typeface="Georgia" pitchFamily="18" charset="0"/>
              </a:rPr>
              <a:t> — </a:t>
            </a:r>
            <a:r>
              <a:rPr lang="ru-RU" sz="3200" dirty="0" err="1" smtClean="0">
                <a:latin typeface="Georgia" pitchFamily="18" charset="0"/>
              </a:rPr>
              <a:t>халяуа</a:t>
            </a:r>
            <a:r>
              <a:rPr lang="ru-RU" sz="3200" dirty="0" smtClean="0">
                <a:latin typeface="Georgia" pitchFamily="18" charset="0"/>
              </a:rPr>
              <a:t> от </a:t>
            </a:r>
            <a:r>
              <a:rPr lang="ru-RU" sz="3200" dirty="0" err="1" smtClean="0">
                <a:latin typeface="Georgia" pitchFamily="18" charset="0"/>
              </a:rPr>
              <a:t>хелюэ</a:t>
            </a:r>
            <a:r>
              <a:rPr lang="ru-RU" sz="3200" dirty="0" smtClean="0">
                <a:latin typeface="Georgia" pitchFamily="18" charset="0"/>
              </a:rPr>
              <a:t> — сладость</a:t>
            </a:r>
          </a:p>
          <a:p>
            <a:pPr lvl="0">
              <a:buNone/>
            </a:pPr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  <a:t>Шахматы</a:t>
            </a:r>
            <a:r>
              <a:rPr lang="ru-RU" sz="3200" dirty="0" smtClean="0">
                <a:latin typeface="Georgia" pitchFamily="18" charset="0"/>
              </a:rPr>
              <a:t>- шах </a:t>
            </a:r>
            <a:r>
              <a:rPr lang="ru-RU" sz="3200" dirty="0" err="1" smtClean="0">
                <a:latin typeface="Georgia" pitchFamily="18" charset="0"/>
              </a:rPr>
              <a:t>матт</a:t>
            </a:r>
            <a:r>
              <a:rPr lang="ru-RU" sz="3200" dirty="0" smtClean="0">
                <a:latin typeface="Georgia" pitchFamily="18" charset="0"/>
              </a:rPr>
              <a:t>- </a:t>
            </a:r>
            <a:r>
              <a:rPr lang="ru-RU" sz="3200" dirty="0" err="1" smtClean="0">
                <a:latin typeface="Georgia" pitchFamily="18" charset="0"/>
              </a:rPr>
              <a:t>шах</a:t>
            </a:r>
            <a:r>
              <a:rPr lang="ru-RU" sz="3200" dirty="0" smtClean="0">
                <a:latin typeface="Georgia" pitchFamily="18" charset="0"/>
              </a:rPr>
              <a:t> умер</a:t>
            </a:r>
          </a:p>
          <a:p>
            <a:pPr lvl="0">
              <a:buNone/>
            </a:pPr>
            <a:endParaRPr lang="ru-RU" sz="2000" dirty="0" smtClean="0">
              <a:latin typeface="Georgia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J01799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2571744"/>
            <a:ext cx="2953326" cy="40862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J01443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011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7467600" cy="487375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Геология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002060"/>
                </a:solidFill>
              </a:rPr>
              <a:t>наука о Земле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Демократия</a:t>
            </a:r>
            <a:r>
              <a:rPr lang="ru-RU" dirty="0" smtClean="0"/>
              <a:t>- </a:t>
            </a:r>
            <a:r>
              <a:rPr lang="ru-RU" b="1" dirty="0" smtClean="0">
                <a:solidFill>
                  <a:srgbClr val="002060"/>
                </a:solidFill>
              </a:rPr>
              <a:t>власть народа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Каллиграфия</a:t>
            </a:r>
            <a:r>
              <a:rPr lang="ru-RU" dirty="0" smtClean="0"/>
              <a:t> – </a:t>
            </a:r>
            <a:r>
              <a:rPr lang="ru-RU" b="1" dirty="0" smtClean="0">
                <a:solidFill>
                  <a:srgbClr val="002060"/>
                </a:solidFill>
              </a:rPr>
              <a:t>красивый почерк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Математика</a:t>
            </a:r>
            <a:r>
              <a:rPr lang="ru-RU" b="1" dirty="0" smtClean="0">
                <a:solidFill>
                  <a:srgbClr val="002060"/>
                </a:solidFill>
              </a:rPr>
              <a:t> – знание, наука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Филология</a:t>
            </a:r>
            <a:r>
              <a:rPr lang="ru-RU" b="1" dirty="0" smtClean="0">
                <a:solidFill>
                  <a:srgbClr val="002060"/>
                </a:solidFill>
              </a:rPr>
              <a:t> – любовь к слову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Философия</a:t>
            </a:r>
            <a:r>
              <a:rPr lang="ru-RU" b="1" dirty="0" smtClean="0">
                <a:solidFill>
                  <a:srgbClr val="002060"/>
                </a:solidFill>
              </a:rPr>
              <a:t>- любовь к мудрости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J01637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71546"/>
            <a:ext cx="3357586" cy="4929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J01789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885831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Паспорт</a:t>
            </a:r>
            <a:r>
              <a:rPr lang="ru-RU" sz="2800" b="1" dirty="0" smtClean="0">
                <a:solidFill>
                  <a:srgbClr val="002060"/>
                </a:solidFill>
              </a:rPr>
              <a:t>- пропуск в порт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Помидор</a:t>
            </a:r>
            <a:r>
              <a:rPr lang="ru-RU" sz="2800" b="1" dirty="0" smtClean="0">
                <a:solidFill>
                  <a:srgbClr val="002060"/>
                </a:solidFill>
              </a:rPr>
              <a:t> – золотое яблоко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Фортепьяно</a:t>
            </a:r>
            <a:r>
              <a:rPr lang="ru-RU" sz="2800" b="1" dirty="0" smtClean="0">
                <a:solidFill>
                  <a:srgbClr val="002060"/>
                </a:solidFill>
              </a:rPr>
              <a:t>- сильно-слабо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Папарацци</a:t>
            </a:r>
            <a:r>
              <a:rPr lang="ru-RU" sz="2800" b="1" dirty="0" smtClean="0">
                <a:solidFill>
                  <a:srgbClr val="002060"/>
                </a:solidFill>
              </a:rPr>
              <a:t> – комары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Абзац</a:t>
            </a:r>
          </a:p>
          <a:p>
            <a:pPr algn="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Айсберг</a:t>
            </a:r>
          </a:p>
          <a:p>
            <a:pPr algn="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Бутерброд</a:t>
            </a:r>
          </a:p>
          <a:p>
            <a:pPr algn="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Валторна</a:t>
            </a:r>
            <a:r>
              <a:rPr lang="ru-RU" sz="2800" b="1" dirty="0" smtClean="0">
                <a:solidFill>
                  <a:srgbClr val="002060"/>
                </a:solidFill>
              </a:rPr>
              <a:t>- лесной рожок</a:t>
            </a:r>
          </a:p>
          <a:p>
            <a:pPr algn="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Рыцарь</a:t>
            </a:r>
            <a:r>
              <a:rPr lang="ru-RU" sz="2800" b="1" dirty="0" smtClean="0">
                <a:solidFill>
                  <a:srgbClr val="002060"/>
                </a:solidFill>
              </a:rPr>
              <a:t>-всадник</a:t>
            </a:r>
          </a:p>
          <a:p>
            <a:pPr algn="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Рюкзак</a:t>
            </a:r>
            <a:r>
              <a:rPr lang="ru-RU" sz="2800" b="1" dirty="0" smtClean="0">
                <a:solidFill>
                  <a:srgbClr val="002060"/>
                </a:solidFill>
              </a:rPr>
              <a:t>- спинной мешок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6627" name="Picture 3" descr="C:\Documents and Settings\Миша\Рабочий стол\06T0002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23126">
            <a:off x="5072066" y="2928934"/>
            <a:ext cx="3214710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6629" name="Picture 5" descr="C:\Documents and Settings\Миша\Рабочий стол\I4644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785794"/>
            <a:ext cx="2643206" cy="36433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J03167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501121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Арбуз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Бирюза</a:t>
            </a:r>
            <a:r>
              <a:rPr lang="ru-RU" b="1" dirty="0" smtClean="0"/>
              <a:t>-камень счастья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Нефть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Булат</a:t>
            </a:r>
            <a:r>
              <a:rPr lang="ru-RU" b="1" dirty="0" smtClean="0"/>
              <a:t>-сталь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Сарай</a:t>
            </a:r>
            <a:r>
              <a:rPr lang="ru-RU" b="1" dirty="0" smtClean="0"/>
              <a:t>-дворец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Абажур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Балет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Билет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Артист</a:t>
            </a:r>
            <a:r>
              <a:rPr lang="ru-RU" b="1" dirty="0" smtClean="0">
                <a:solidFill>
                  <a:srgbClr val="C0000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человек искусства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Бульон</a:t>
            </a:r>
            <a:r>
              <a:rPr lang="ru-RU" b="1" dirty="0" smtClean="0">
                <a:solidFill>
                  <a:srgbClr val="C00000"/>
                </a:solidFill>
              </a:rPr>
              <a:t>- </a:t>
            </a:r>
            <a:r>
              <a:rPr lang="ru-RU" b="1" dirty="0" smtClean="0">
                <a:solidFill>
                  <a:srgbClr val="002060"/>
                </a:solidFill>
              </a:rPr>
              <a:t>отвар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" name="Содержимое 6" descr="J0227813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500166" y="2571744"/>
            <a:ext cx="2401824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 descr="J016405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66443">
            <a:off x="6146696" y="836827"/>
            <a:ext cx="2310384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Как обнаружить иноязычное слово?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J028943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2000240"/>
            <a:ext cx="240792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78" y="1785926"/>
            <a:ext cx="58211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Слово начинается с </a:t>
            </a:r>
            <a:r>
              <a:rPr lang="ru-RU" sz="2400" b="1" dirty="0" smtClean="0">
                <a:solidFill>
                  <a:srgbClr val="C00000"/>
                </a:solidFill>
              </a:rPr>
              <a:t>А </a:t>
            </a:r>
            <a:r>
              <a:rPr lang="ru-RU" sz="2400" b="1" dirty="0" smtClean="0">
                <a:solidFill>
                  <a:srgbClr val="002060"/>
                </a:solidFill>
              </a:rPr>
              <a:t>или </a:t>
            </a:r>
            <a:r>
              <a:rPr lang="ru-RU" sz="2400" b="1" dirty="0" smtClean="0">
                <a:solidFill>
                  <a:srgbClr val="C00000"/>
                </a:solidFill>
              </a:rPr>
              <a:t>Э</a:t>
            </a:r>
          </a:p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АХ, АВОСЬ, АХНУТЬ,ЭТОТ,ЭТО</a:t>
            </a:r>
          </a:p>
          <a:p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Сочетания в корне: </a:t>
            </a:r>
            <a:r>
              <a:rPr lang="ru-RU" sz="2400" b="1" i="1" dirty="0" smtClean="0">
                <a:solidFill>
                  <a:srgbClr val="C00000"/>
                </a:solidFill>
              </a:rPr>
              <a:t>КЕ,ХЕ,ГЕ,ПЮ,ВЮ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МЮ,БЮ,КЮ </a:t>
            </a:r>
            <a:r>
              <a:rPr lang="ru-RU" sz="2400" b="1" i="1" dirty="0" smtClean="0"/>
              <a:t>(герб)</a:t>
            </a:r>
          </a:p>
          <a:p>
            <a:pPr>
              <a:buFont typeface="Wingdings" pitchFamily="2" charset="2"/>
              <a:buChar char="Ø"/>
            </a:pPr>
            <a:endParaRPr lang="ru-RU" sz="2400" b="1" i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В слове есть буква </a:t>
            </a:r>
            <a:r>
              <a:rPr lang="ru-RU" sz="2400" b="1" i="1" dirty="0" smtClean="0">
                <a:solidFill>
                  <a:srgbClr val="C00000"/>
                </a:solidFill>
              </a:rPr>
              <a:t>Ф </a:t>
            </a:r>
            <a:r>
              <a:rPr lang="ru-RU" sz="2400" b="1" i="1" dirty="0" smtClean="0"/>
              <a:t>( фокус)</a:t>
            </a:r>
          </a:p>
          <a:p>
            <a:pPr>
              <a:buFont typeface="Wingdings" pitchFamily="2" charset="2"/>
              <a:buChar char="Ø"/>
            </a:pPr>
            <a:endParaRPr lang="ru-RU" sz="2400" b="1" i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Соседство двух или более гласных </a:t>
            </a:r>
            <a:r>
              <a:rPr lang="ru-RU" sz="2400" b="1" i="1" dirty="0" smtClean="0"/>
              <a:t>( поэт)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Задание!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Выбрать из списка иноязычные слова, составить с ними словосочетания, записать, проверяя себя по орфографическому словарю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11288"/>
          </a:xfrm>
        </p:spPr>
        <p:txBody>
          <a:bodyPr>
            <a:normAutofit/>
          </a:bodyPr>
          <a:lstStyle/>
          <a:p>
            <a:pPr algn="ctr"/>
            <a:r>
              <a:rPr lang="ru-RU" sz="6600" i="1" dirty="0" smtClean="0">
                <a:solidFill>
                  <a:srgbClr val="002060"/>
                </a:solidFill>
                <a:latin typeface="Calibri" pitchFamily="34" charset="0"/>
              </a:rPr>
              <a:t>« Продолжи фразу»</a:t>
            </a:r>
            <a:endParaRPr lang="ru-RU" sz="660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Мы </a:t>
            </a:r>
            <a:r>
              <a:rPr lang="ru-RU" sz="4000" b="1" dirty="0" smtClean="0">
                <a:solidFill>
                  <a:srgbClr val="C00000"/>
                </a:solidFill>
              </a:rPr>
              <a:t>изучаем…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C00000"/>
                </a:solidFill>
              </a:rPr>
              <a:t>Лексика –это…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C00000"/>
                </a:solidFill>
              </a:rPr>
              <a:t>Многозначным 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является слово…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C00000"/>
                </a:solidFill>
              </a:rPr>
              <a:t>Фразеологизм- это…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Эгоизм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Аплодисменты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Чемпион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Анализ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Антракт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Армия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Алоэ</a:t>
            </a:r>
          </a:p>
          <a:p>
            <a:pPr>
              <a:buNone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Найдите к каждому слову левого столбика синоним из правого столбика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Перерыв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Разбор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Столетник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Победитель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Войско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Себялюбие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Рукоплескание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5" y="1571612"/>
            <a:ext cx="37147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Антракт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Анализ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Алоэ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Чемпион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Армия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Эгоизм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Аплодисменты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6500834"/>
            <a:ext cx="9164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Какие из данных слов являются иноязычными, а какие исконно русскими?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4" grpId="0"/>
      <p:bldP spid="5" grpId="0" uiExpand="1" build="p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Старославянские слова в русском языке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РА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РЕ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ЛЕ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ЛА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Г</a:t>
            </a:r>
            <a:r>
              <a:rPr lang="ru-RU" sz="2800" b="1" i="1" dirty="0" smtClean="0">
                <a:solidFill>
                  <a:srgbClr val="C00000"/>
                </a:solidFill>
              </a:rPr>
              <a:t>ра</a:t>
            </a:r>
            <a:r>
              <a:rPr lang="ru-RU" sz="2800" b="1" i="1" dirty="0" smtClean="0">
                <a:solidFill>
                  <a:srgbClr val="002060"/>
                </a:solidFill>
              </a:rPr>
              <a:t>д, б</a:t>
            </a:r>
            <a:r>
              <a:rPr lang="ru-RU" sz="2800" b="1" i="1" dirty="0" smtClean="0">
                <a:solidFill>
                  <a:srgbClr val="C00000"/>
                </a:solidFill>
              </a:rPr>
              <a:t>ре</a:t>
            </a:r>
            <a:r>
              <a:rPr lang="ru-RU" sz="2800" b="1" i="1" dirty="0" smtClean="0">
                <a:solidFill>
                  <a:srgbClr val="002060"/>
                </a:solidFill>
              </a:rPr>
              <a:t>г, ш</a:t>
            </a:r>
            <a:r>
              <a:rPr lang="ru-RU" sz="2800" b="1" i="1" dirty="0" smtClean="0">
                <a:solidFill>
                  <a:srgbClr val="C00000"/>
                </a:solidFill>
              </a:rPr>
              <a:t>ле</a:t>
            </a:r>
            <a:r>
              <a:rPr lang="ru-RU" sz="2800" b="1" i="1" dirty="0" smtClean="0">
                <a:solidFill>
                  <a:srgbClr val="002060"/>
                </a:solidFill>
              </a:rPr>
              <a:t>м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м</a:t>
            </a:r>
            <a:r>
              <a:rPr lang="ru-RU" sz="2800" b="1" i="1" dirty="0" smtClean="0">
                <a:solidFill>
                  <a:srgbClr val="C00000"/>
                </a:solidFill>
              </a:rPr>
              <a:t>ла</a:t>
            </a:r>
            <a:r>
              <a:rPr lang="ru-RU" sz="2800" b="1" i="1" dirty="0" smtClean="0">
                <a:solidFill>
                  <a:srgbClr val="002060"/>
                </a:solidFill>
              </a:rPr>
              <a:t>денец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ОРО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ЕРЕ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ЕЛО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ОЛО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Г</a:t>
            </a:r>
            <a:r>
              <a:rPr lang="ru-RU" sz="2800" b="1" i="1" dirty="0" smtClean="0">
                <a:solidFill>
                  <a:srgbClr val="C00000"/>
                </a:solidFill>
              </a:rPr>
              <a:t>оро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д, б</a:t>
            </a:r>
            <a:r>
              <a:rPr lang="ru-RU" sz="2800" b="1" i="1" dirty="0" smtClean="0">
                <a:solidFill>
                  <a:srgbClr val="C00000"/>
                </a:solidFill>
              </a:rPr>
              <a:t>ере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г,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ош</a:t>
            </a:r>
            <a:r>
              <a:rPr lang="ru-RU" sz="2800" b="1" i="1" dirty="0" smtClean="0">
                <a:solidFill>
                  <a:srgbClr val="C00000"/>
                </a:solidFill>
              </a:rPr>
              <a:t>ело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мить,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м</a:t>
            </a:r>
            <a:r>
              <a:rPr lang="ru-RU" sz="2800" b="1" i="1" dirty="0" smtClean="0">
                <a:solidFill>
                  <a:srgbClr val="C00000"/>
                </a:solidFill>
              </a:rPr>
              <a:t>оло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дой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неполногласия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полногласия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214546" y="1000108"/>
            <a:ext cx="484632" cy="71438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 animBg="1"/>
      <p:bldP spid="8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Упражнение 478.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Упражнение 479.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>
                <a:solidFill>
                  <a:schemeClr val="accent3">
                    <a:lumMod val="50000"/>
                  </a:schemeClr>
                </a:solidFill>
              </a:rPr>
              <a:t>Спасибо за урок!</a:t>
            </a:r>
            <a:endParaRPr lang="ru-RU" sz="6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Агентство « Русский язык»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Мои рисунки\ФИЛЬМЫ\кино\meninbl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3" y="1928802"/>
            <a:ext cx="6000792" cy="45164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5572132" y="1785926"/>
            <a:ext cx="338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Чем занимаются агенты 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5140" y="2643182"/>
            <a:ext cx="2428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Агент –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Человек, выполняющий служебные, деловые поручения.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Человек, который служит чьим-то интересам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То же, что шпион.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Тест на профессиональную пригодность: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1.Найдите в предложениях фразеологизмы, замените их синонимами.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Жили мы с братом душа в душу.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Товарищ мой был не из храброго десятка.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Дел у него было непочатый край.</a:t>
            </a:r>
          </a:p>
          <a:p>
            <a:pPr>
              <a:buFont typeface="Wingdings" pitchFamily="2" charset="2"/>
              <a:buChar char="Ø"/>
            </a:pPr>
            <a:endParaRPr lang="ru-RU" sz="3200" b="1" dirty="0" smtClean="0"/>
          </a:p>
          <a:p>
            <a:pPr>
              <a:buNone/>
            </a:pPr>
            <a:endParaRPr lang="ru-RU" b="1" dirty="0"/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001024" y="5500702"/>
            <a:ext cx="771524" cy="7143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Проверяем!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Жили мы с братом </a:t>
            </a:r>
            <a:r>
              <a:rPr lang="ru-RU" sz="3200" b="1" dirty="0" smtClean="0">
                <a:solidFill>
                  <a:srgbClr val="00B050"/>
                </a:solidFill>
              </a:rPr>
              <a:t>душа в душу.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Товарищ мой был </a:t>
            </a:r>
            <a:r>
              <a:rPr lang="ru-RU" sz="3200" b="1" dirty="0" smtClean="0">
                <a:solidFill>
                  <a:srgbClr val="00B050"/>
                </a:solidFill>
              </a:rPr>
              <a:t>не из храброго десятка.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Дел у него было </a:t>
            </a:r>
            <a:r>
              <a:rPr lang="ru-RU" sz="3200" b="1" dirty="0" smtClean="0">
                <a:solidFill>
                  <a:srgbClr val="00B050"/>
                </a:solidFill>
              </a:rPr>
              <a:t>непочатый край.</a:t>
            </a:r>
          </a:p>
          <a:p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7929586" y="5643578"/>
            <a:ext cx="771524" cy="78581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2.Лексическое значение какого слова сформулировано неправильно?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</a:rPr>
              <a:t>Серпантин </a:t>
            </a:r>
            <a:r>
              <a:rPr lang="ru-RU" sz="2800" dirty="0" smtClean="0"/>
              <a:t>– </a:t>
            </a:r>
            <a:r>
              <a:rPr lang="ru-RU" sz="2800" b="1" dirty="0" smtClean="0">
                <a:solidFill>
                  <a:srgbClr val="002060"/>
                </a:solidFill>
              </a:rPr>
              <a:t>длинная узкая бумажная цветная лента, которую бросают в публику на праздничных вечерах.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</a:rPr>
              <a:t>Снайпер</a:t>
            </a:r>
            <a:r>
              <a:rPr lang="ru-RU" sz="2800" b="1" dirty="0" smtClean="0">
                <a:solidFill>
                  <a:srgbClr val="002060"/>
                </a:solidFill>
              </a:rPr>
              <a:t> – меткий стрелок.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</a:rPr>
              <a:t>Каллиграфия </a:t>
            </a:r>
            <a:r>
              <a:rPr lang="ru-RU" sz="2800" b="1" dirty="0" smtClean="0">
                <a:solidFill>
                  <a:srgbClr val="002060"/>
                </a:solidFill>
              </a:rPr>
              <a:t>– искусство писать ровным и красивым почерком.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</a:rPr>
              <a:t>Серфинг</a:t>
            </a:r>
            <a:r>
              <a:rPr lang="ru-RU" sz="2800" b="1" dirty="0" smtClean="0">
                <a:solidFill>
                  <a:srgbClr val="002060"/>
                </a:solidFill>
              </a:rPr>
              <a:t> – искусство составления букетов.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7929586" y="5500702"/>
            <a:ext cx="842962" cy="78581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Проверяем!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Beaches_1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28662" y="1428736"/>
            <a:ext cx="7059108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928662" y="2357430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Серфинг</a:t>
            </a:r>
            <a:r>
              <a:rPr lang="ru-RU" sz="3600" dirty="0" smtClean="0">
                <a:solidFill>
                  <a:srgbClr val="FFC00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– вид водного спорта.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Улыбающееся лицо 5">
            <a:hlinkClick r:id="rId3" action="ppaction://hlinksldjump"/>
          </p:cNvPr>
          <p:cNvSpPr/>
          <p:nvPr/>
        </p:nvSpPr>
        <p:spPr>
          <a:xfrm>
            <a:off x="8072462" y="5572140"/>
            <a:ext cx="771524" cy="78581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3. Тема нашего урока?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28736"/>
            <a:ext cx="8467732" cy="487375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пополняется словарный запас</a:t>
            </a:r>
            <a:b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русского языка.</a:t>
            </a:r>
          </a:p>
          <a:p>
            <a:pPr>
              <a:buNone/>
            </a:pPr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sp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3643314"/>
            <a:ext cx="3393275" cy="2714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5786" y="4357694"/>
            <a:ext cx="3129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Сколько слов в русском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языке?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Где можно найти нужную информацию?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J017496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14612" y="4357694"/>
            <a:ext cx="3321867" cy="2214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J01783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357298"/>
            <a:ext cx="2438400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J017879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571612"/>
            <a:ext cx="2444496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Тройная стрелка влево/вправо/вверх 7"/>
          <p:cNvSpPr/>
          <p:nvPr/>
        </p:nvSpPr>
        <p:spPr>
          <a:xfrm rot="10800000">
            <a:off x="3786182" y="3143248"/>
            <a:ext cx="1216152" cy="850392"/>
          </a:xfrm>
          <a:prstGeom prst="leftRight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86446" y="6286520"/>
            <a:ext cx="341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Упражнение 473.Стр.184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362</TotalTime>
  <Words>439</Words>
  <Application>Microsoft Office PowerPoint</Application>
  <PresentationFormat>Экран (4:3)</PresentationFormat>
  <Paragraphs>137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Как пополняется словарный запас  русского языка.</vt:lpstr>
      <vt:lpstr>« Продолжи фразу»</vt:lpstr>
      <vt:lpstr>Агентство « Русский язык»</vt:lpstr>
      <vt:lpstr>Тест на профессиональную пригодность:</vt:lpstr>
      <vt:lpstr>Проверяем!</vt:lpstr>
      <vt:lpstr>2.Лексическое значение какого слова сформулировано неправильно?</vt:lpstr>
      <vt:lpstr>Проверяем!</vt:lpstr>
      <vt:lpstr>3. Тема нашего урока?</vt:lpstr>
      <vt:lpstr>Где можно найти нужную информацию?</vt:lpstr>
      <vt:lpstr>Слова устаревают.  Что это значит ?</vt:lpstr>
      <vt:lpstr>Два способа пополнения словарного запаса</vt:lpstr>
      <vt:lpstr>Заимствованные слова или иноязычные слова в русском языке</vt:lpstr>
      <vt:lpstr>Слайд 13</vt:lpstr>
      <vt:lpstr>Слайд 14</vt:lpstr>
      <vt:lpstr>Слайд 15</vt:lpstr>
      <vt:lpstr>Слайд 16</vt:lpstr>
      <vt:lpstr>Слайд 17</vt:lpstr>
      <vt:lpstr>Как обнаружить иноязычное слово?</vt:lpstr>
      <vt:lpstr>Задание!</vt:lpstr>
      <vt:lpstr>Найдите к каждому слову левого столбика синоним из правого столбика</vt:lpstr>
      <vt:lpstr>Старославянские слова в русском языке</vt:lpstr>
      <vt:lpstr>Слайд 22</vt:lpstr>
      <vt:lpstr>Слайд 23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пополняется словарный запас русского яз</dc:title>
  <dc:creator>www.PHILka.RU</dc:creator>
  <cp:lastModifiedBy>1</cp:lastModifiedBy>
  <cp:revision>297</cp:revision>
  <dcterms:created xsi:type="dcterms:W3CDTF">2008-02-29T11:56:24Z</dcterms:created>
  <dcterms:modified xsi:type="dcterms:W3CDTF">2009-02-08T17:00:11Z</dcterms:modified>
</cp:coreProperties>
</file>