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84578-EDEB-4245-8893-3E923EDBCB1C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5C13BEF9-CDC2-4373-8DB9-78E0A73BDD55}">
      <dgm:prSet phldrT="[Текст]"/>
      <dgm:spPr/>
      <dgm:t>
        <a:bodyPr/>
        <a:lstStyle/>
        <a:p>
          <a:r>
            <a:rPr lang="ru-RU" b="1" dirty="0" smtClean="0">
              <a:solidFill>
                <a:srgbClr val="FFC000"/>
              </a:solidFill>
            </a:rPr>
            <a:t>место</a:t>
          </a:r>
          <a:endParaRPr lang="ru-RU" b="1" dirty="0">
            <a:solidFill>
              <a:srgbClr val="FFC000"/>
            </a:solidFill>
          </a:endParaRPr>
        </a:p>
      </dgm:t>
    </dgm:pt>
    <dgm:pt modelId="{493F862B-CC58-4391-8A22-28E8670BDA37}" type="parTrans" cxnId="{6816F89E-AA7E-4DBE-AC50-B7C8835806B2}">
      <dgm:prSet/>
      <dgm:spPr/>
      <dgm:t>
        <a:bodyPr/>
        <a:lstStyle/>
        <a:p>
          <a:endParaRPr lang="ru-RU"/>
        </a:p>
      </dgm:t>
    </dgm:pt>
    <dgm:pt modelId="{F7D996B1-3BB2-4208-961B-354737BFEA20}" type="sibTrans" cxnId="{6816F89E-AA7E-4DBE-AC50-B7C8835806B2}">
      <dgm:prSet/>
      <dgm:spPr/>
      <dgm:t>
        <a:bodyPr/>
        <a:lstStyle/>
        <a:p>
          <a:endParaRPr lang="ru-RU"/>
        </a:p>
      </dgm:t>
    </dgm:pt>
    <dgm:pt modelId="{2790EA32-3A74-4EAF-9C28-BC0D6F7736E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состояние</a:t>
          </a:r>
          <a:endParaRPr lang="ru-RU" b="1" dirty="0">
            <a:solidFill>
              <a:srgbClr val="002060"/>
            </a:solidFill>
          </a:endParaRPr>
        </a:p>
      </dgm:t>
    </dgm:pt>
    <dgm:pt modelId="{C0EB6095-9F97-423A-B0F4-D76908EF9A45}" type="parTrans" cxnId="{396472A7-FE11-4338-989B-5512EB7D3640}">
      <dgm:prSet/>
      <dgm:spPr/>
      <dgm:t>
        <a:bodyPr/>
        <a:lstStyle/>
        <a:p>
          <a:endParaRPr lang="ru-RU"/>
        </a:p>
      </dgm:t>
    </dgm:pt>
    <dgm:pt modelId="{DA83FD0A-F705-475E-91E9-E246C336B20A}" type="sibTrans" cxnId="{396472A7-FE11-4338-989B-5512EB7D3640}">
      <dgm:prSet/>
      <dgm:spPr/>
      <dgm:t>
        <a:bodyPr/>
        <a:lstStyle/>
        <a:p>
          <a:endParaRPr lang="ru-RU"/>
        </a:p>
      </dgm:t>
    </dgm:pt>
    <dgm:pt modelId="{AFD64BA6-ED06-4A3E-9C01-163CCF10C3F2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hlinkClick xmlns:r="http://schemas.openxmlformats.org/officeDocument/2006/relationships" r:id="rId1" action="ppaction://hlinksldjump"/>
            </a:rPr>
            <a:t>предмет</a:t>
          </a:r>
          <a:endParaRPr lang="ru-RU" b="1" dirty="0">
            <a:solidFill>
              <a:srgbClr val="002060"/>
            </a:solidFill>
          </a:endParaRPr>
        </a:p>
      </dgm:t>
    </dgm:pt>
    <dgm:pt modelId="{F253882C-8248-4F62-90B3-F2CDE8CE271F}" type="parTrans" cxnId="{EDFFCFE0-933B-49D0-91A0-57C5C82D99AD}">
      <dgm:prSet/>
      <dgm:spPr/>
      <dgm:t>
        <a:bodyPr/>
        <a:lstStyle/>
        <a:p>
          <a:endParaRPr lang="ru-RU"/>
        </a:p>
      </dgm:t>
    </dgm:pt>
    <dgm:pt modelId="{DCAA044A-090F-4D5D-A62E-D6109EFBF21B}" type="sibTrans" cxnId="{EDFFCFE0-933B-49D0-91A0-57C5C82D99AD}">
      <dgm:prSet/>
      <dgm:spPr/>
      <dgm:t>
        <a:bodyPr/>
        <a:lstStyle/>
        <a:p>
          <a:endParaRPr lang="ru-RU"/>
        </a:p>
      </dgm:t>
    </dgm:pt>
    <dgm:pt modelId="{DCFBAE9F-0E8C-4BD3-9618-E357E905DC8A}" type="pres">
      <dgm:prSet presAssocID="{48B84578-EDEB-4245-8893-3E923EDBCB1C}" presName="linearFlow" presStyleCnt="0">
        <dgm:presLayoutVars>
          <dgm:resizeHandles val="exact"/>
        </dgm:presLayoutVars>
      </dgm:prSet>
      <dgm:spPr/>
    </dgm:pt>
    <dgm:pt modelId="{4FC788CC-9A8A-46EB-9D98-61A696804FDF}" type="pres">
      <dgm:prSet presAssocID="{5C13BEF9-CDC2-4373-8DB9-78E0A73BDD55}" presName="node" presStyleLbl="node1" presStyleIdx="0" presStyleCnt="3" custLinFactX="782" custLinFactNeighborX="100000" custLinFactNeighborY="6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A8761-8A2C-4CFC-BDAD-5DB1117E9FBE}" type="pres">
      <dgm:prSet presAssocID="{F7D996B1-3BB2-4208-961B-354737BFEA2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91D0D87-69D1-4ADD-BECD-24B296EA0ACC}" type="pres">
      <dgm:prSet presAssocID="{F7D996B1-3BB2-4208-961B-354737BFEA2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2DEA97C5-2F5A-4A8C-B099-11D62AFE11D3}" type="pres">
      <dgm:prSet presAssocID="{2790EA32-3A74-4EAF-9C28-BC0D6F7736E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11102-E3AE-48EE-A75D-90119432D8F7}" type="pres">
      <dgm:prSet presAssocID="{DA83FD0A-F705-475E-91E9-E246C336B20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CC81535-7511-4869-9845-6AF6399F6F20}" type="pres">
      <dgm:prSet presAssocID="{DA83FD0A-F705-475E-91E9-E246C336B20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9DC96E2-DCF9-4330-B69A-82B946E473C0}" type="pres">
      <dgm:prSet presAssocID="{AFD64BA6-ED06-4A3E-9C01-163CCF10C3F2}" presName="node" presStyleLbl="node1" presStyleIdx="2" presStyleCnt="3" custLinFactNeighborX="96875" custLinFactNeighborY="-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C26B8D-D88E-4327-945D-449C9C36140F}" type="presOf" srcId="{F7D996B1-3BB2-4208-961B-354737BFEA20}" destId="{20AA8761-8A2C-4CFC-BDAD-5DB1117E9FBE}" srcOrd="0" destOrd="0" presId="urn:microsoft.com/office/officeart/2005/8/layout/process2"/>
    <dgm:cxn modelId="{396472A7-FE11-4338-989B-5512EB7D3640}" srcId="{48B84578-EDEB-4245-8893-3E923EDBCB1C}" destId="{2790EA32-3A74-4EAF-9C28-BC0D6F7736ED}" srcOrd="1" destOrd="0" parTransId="{C0EB6095-9F97-423A-B0F4-D76908EF9A45}" sibTransId="{DA83FD0A-F705-475E-91E9-E246C336B20A}"/>
    <dgm:cxn modelId="{FEB69A27-3185-4D16-A678-936594E776B5}" type="presOf" srcId="{AFD64BA6-ED06-4A3E-9C01-163CCF10C3F2}" destId="{19DC96E2-DCF9-4330-B69A-82B946E473C0}" srcOrd="0" destOrd="0" presId="urn:microsoft.com/office/officeart/2005/8/layout/process2"/>
    <dgm:cxn modelId="{8BFAA07E-FA58-4FD0-AEB8-C284DEF48940}" type="presOf" srcId="{DA83FD0A-F705-475E-91E9-E246C336B20A}" destId="{6F211102-E3AE-48EE-A75D-90119432D8F7}" srcOrd="0" destOrd="0" presId="urn:microsoft.com/office/officeart/2005/8/layout/process2"/>
    <dgm:cxn modelId="{327601C2-AB83-40C1-864C-2A50B80E9365}" type="presOf" srcId="{DA83FD0A-F705-475E-91E9-E246C336B20A}" destId="{ACC81535-7511-4869-9845-6AF6399F6F20}" srcOrd="1" destOrd="0" presId="urn:microsoft.com/office/officeart/2005/8/layout/process2"/>
    <dgm:cxn modelId="{CD1AD1AF-AB47-4694-B7A5-BC0A8E03856C}" type="presOf" srcId="{F7D996B1-3BB2-4208-961B-354737BFEA20}" destId="{591D0D87-69D1-4ADD-BECD-24B296EA0ACC}" srcOrd="1" destOrd="0" presId="urn:microsoft.com/office/officeart/2005/8/layout/process2"/>
    <dgm:cxn modelId="{5C755FAD-8F4F-4C56-80B3-3DBAF05FD4A7}" type="presOf" srcId="{2790EA32-3A74-4EAF-9C28-BC0D6F7736ED}" destId="{2DEA97C5-2F5A-4A8C-B099-11D62AFE11D3}" srcOrd="0" destOrd="0" presId="urn:microsoft.com/office/officeart/2005/8/layout/process2"/>
    <dgm:cxn modelId="{D91792FB-F7CC-4D14-AC12-9A4F82B965B5}" type="presOf" srcId="{48B84578-EDEB-4245-8893-3E923EDBCB1C}" destId="{DCFBAE9F-0E8C-4BD3-9618-E357E905DC8A}" srcOrd="0" destOrd="0" presId="urn:microsoft.com/office/officeart/2005/8/layout/process2"/>
    <dgm:cxn modelId="{EDFFCFE0-933B-49D0-91A0-57C5C82D99AD}" srcId="{48B84578-EDEB-4245-8893-3E923EDBCB1C}" destId="{AFD64BA6-ED06-4A3E-9C01-163CCF10C3F2}" srcOrd="2" destOrd="0" parTransId="{F253882C-8248-4F62-90B3-F2CDE8CE271F}" sibTransId="{DCAA044A-090F-4D5D-A62E-D6109EFBF21B}"/>
    <dgm:cxn modelId="{14C8D40B-3080-43E2-B901-57C943216935}" type="presOf" srcId="{5C13BEF9-CDC2-4373-8DB9-78E0A73BDD55}" destId="{4FC788CC-9A8A-46EB-9D98-61A696804FDF}" srcOrd="0" destOrd="0" presId="urn:microsoft.com/office/officeart/2005/8/layout/process2"/>
    <dgm:cxn modelId="{6816F89E-AA7E-4DBE-AC50-B7C8835806B2}" srcId="{48B84578-EDEB-4245-8893-3E923EDBCB1C}" destId="{5C13BEF9-CDC2-4373-8DB9-78E0A73BDD55}" srcOrd="0" destOrd="0" parTransId="{493F862B-CC58-4391-8A22-28E8670BDA37}" sibTransId="{F7D996B1-3BB2-4208-961B-354737BFEA20}"/>
    <dgm:cxn modelId="{4FE7D6E7-E143-4540-B757-077965CFBC43}" type="presParOf" srcId="{DCFBAE9F-0E8C-4BD3-9618-E357E905DC8A}" destId="{4FC788CC-9A8A-46EB-9D98-61A696804FDF}" srcOrd="0" destOrd="0" presId="urn:microsoft.com/office/officeart/2005/8/layout/process2"/>
    <dgm:cxn modelId="{3D58B112-FB2F-4C59-9D03-93F8F09161B5}" type="presParOf" srcId="{DCFBAE9F-0E8C-4BD3-9618-E357E905DC8A}" destId="{20AA8761-8A2C-4CFC-BDAD-5DB1117E9FBE}" srcOrd="1" destOrd="0" presId="urn:microsoft.com/office/officeart/2005/8/layout/process2"/>
    <dgm:cxn modelId="{DB20ABCB-8C17-4E1E-A5A1-A368B3892261}" type="presParOf" srcId="{20AA8761-8A2C-4CFC-BDAD-5DB1117E9FBE}" destId="{591D0D87-69D1-4ADD-BECD-24B296EA0ACC}" srcOrd="0" destOrd="0" presId="urn:microsoft.com/office/officeart/2005/8/layout/process2"/>
    <dgm:cxn modelId="{CB95493E-E231-4C32-9B28-1F34D01D3BDC}" type="presParOf" srcId="{DCFBAE9F-0E8C-4BD3-9618-E357E905DC8A}" destId="{2DEA97C5-2F5A-4A8C-B099-11D62AFE11D3}" srcOrd="2" destOrd="0" presId="urn:microsoft.com/office/officeart/2005/8/layout/process2"/>
    <dgm:cxn modelId="{55529CFA-C11A-4E86-B925-3212057BF4A4}" type="presParOf" srcId="{DCFBAE9F-0E8C-4BD3-9618-E357E905DC8A}" destId="{6F211102-E3AE-48EE-A75D-90119432D8F7}" srcOrd="3" destOrd="0" presId="urn:microsoft.com/office/officeart/2005/8/layout/process2"/>
    <dgm:cxn modelId="{5A98A7B4-7593-4EA0-8D5A-12855411CA56}" type="presParOf" srcId="{6F211102-E3AE-48EE-A75D-90119432D8F7}" destId="{ACC81535-7511-4869-9845-6AF6399F6F20}" srcOrd="0" destOrd="0" presId="urn:microsoft.com/office/officeart/2005/8/layout/process2"/>
    <dgm:cxn modelId="{20D83219-78F9-4FB8-88F9-AF362AD6782B}" type="presParOf" srcId="{DCFBAE9F-0E8C-4BD3-9618-E357E905DC8A}" destId="{19DC96E2-DCF9-4330-B69A-82B946E473C0}" srcOrd="4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40195E-283A-468D-9F37-ECDFD0A76648}" type="datetimeFigureOut">
              <a:rPr lang="ru-RU" smtClean="0"/>
              <a:pPr/>
              <a:t>16.04.2008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4F937E-5A36-4E42-9790-397CAD0721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7562"/>
            <a:ext cx="7772400" cy="6429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Урок развития речи в 5 классе.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7365" y="1714488"/>
            <a:ext cx="43492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Типы речи.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Сравните два текста- описания. Определите стиль каждого из них. Докажите свою точку зрения.( Стр. 359)</a:t>
            </a: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задание: упражнение 886( устно)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ОПИСАНИЕ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ПОВЕСТВОВАНИЕ</a:t>
            </a:r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РАССУЖДЕНИЕ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Типы речи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J01444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1714489"/>
            <a:ext cx="4572032" cy="3494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можно описать?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Строение текста </a:t>
            </a:r>
            <a:r>
              <a:rPr lang="ru-RU" smtClean="0">
                <a:solidFill>
                  <a:schemeClr val="accent6">
                    <a:lumMod val="75000"/>
                  </a:schemeClr>
                </a:solidFill>
              </a:rPr>
              <a:t>типа описание.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значит описать предмет?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Fruits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14414" y="2357429"/>
            <a:ext cx="4286280" cy="39932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43570" y="3143248"/>
            <a:ext cx="32558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Описать предмет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-это значит назвать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его признаки.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Двигаться от «</a:t>
            </a:r>
            <a:r>
              <a:rPr lang="ru-RU" sz="2400" b="1" dirty="0" smtClean="0">
                <a:solidFill>
                  <a:srgbClr val="C00000"/>
                </a:solidFill>
              </a:rPr>
              <a:t>Д</a:t>
            </a:r>
            <a:r>
              <a:rPr lang="ru-RU" sz="2400" b="1" dirty="0" smtClean="0">
                <a:solidFill>
                  <a:srgbClr val="002060"/>
                </a:solidFill>
              </a:rPr>
              <a:t>»к «</a:t>
            </a:r>
            <a:r>
              <a:rPr lang="ru-RU" sz="2400" b="1" dirty="0" smtClean="0">
                <a:solidFill>
                  <a:srgbClr val="C00000"/>
                </a:solidFill>
              </a:rPr>
              <a:t>Н». « Д» -сам предмет или его части.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Лебедь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714488"/>
            <a:ext cx="9081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Лебедь по своей величине, силе, красоте и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величавой осанке давно и справедливо назван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царем всей водяной птицы.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Белый как снег, с блестящими, прозрачными лапами,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с длинною, гибкою и красивою шеею, он невыразимо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прекрасен.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5429264"/>
            <a:ext cx="64594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Найдите « данное» и « новое» в тексте?</a:t>
            </a:r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Какие признаки предмета  названы?</a:t>
            </a:r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Определите стиль текста?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Animals_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8572560" cy="67151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Лебедь</a:t>
            </a:r>
            <a:r>
              <a:rPr lang="ru-RU" b="1" i="1" dirty="0" smtClean="0">
                <a:solidFill>
                  <a:srgbClr val="002060"/>
                </a:solidFill>
              </a:rPr>
              <a:t> по своей величине, силе, красоте и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величавой осанке </a:t>
            </a:r>
            <a:r>
              <a:rPr lang="ru-RU" b="1" i="1" dirty="0" smtClean="0">
                <a:solidFill>
                  <a:srgbClr val="002060"/>
                </a:solidFill>
              </a:rPr>
              <a:t>давно и справедливо </a:t>
            </a:r>
            <a:r>
              <a:rPr lang="ru-RU" b="1" i="1" dirty="0" smtClean="0">
                <a:solidFill>
                  <a:srgbClr val="00B050"/>
                </a:solidFill>
              </a:rPr>
              <a:t>назван  царем</a:t>
            </a:r>
            <a:r>
              <a:rPr lang="ru-RU" b="1" i="1" dirty="0" smtClean="0">
                <a:solidFill>
                  <a:srgbClr val="002060"/>
                </a:solidFill>
              </a:rPr>
              <a:t> всей водяной птицы.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</a:rPr>
              <a:t>Белый как снег</a:t>
            </a:r>
            <a:r>
              <a:rPr lang="ru-RU" b="1" i="1" dirty="0" smtClean="0">
                <a:solidFill>
                  <a:srgbClr val="002060"/>
                </a:solidFill>
              </a:rPr>
              <a:t>, </a:t>
            </a:r>
            <a:r>
              <a:rPr lang="ru-RU" b="1" i="1" dirty="0" smtClean="0">
                <a:solidFill>
                  <a:srgbClr val="00B050"/>
                </a:solidFill>
              </a:rPr>
              <a:t>с блестящими, прозрачными </a:t>
            </a:r>
            <a:r>
              <a:rPr lang="ru-RU" b="1" i="1" dirty="0" smtClean="0">
                <a:solidFill>
                  <a:srgbClr val="C00000"/>
                </a:solidFill>
              </a:rPr>
              <a:t>лапами</a:t>
            </a:r>
            <a:r>
              <a:rPr lang="ru-RU" b="1" i="1" dirty="0" smtClean="0">
                <a:solidFill>
                  <a:srgbClr val="00B050"/>
                </a:solidFill>
              </a:rPr>
              <a:t>,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с длинною, </a:t>
            </a:r>
            <a:r>
              <a:rPr lang="ru-RU" b="1" i="1" dirty="0" smtClean="0">
                <a:solidFill>
                  <a:srgbClr val="00B050"/>
                </a:solidFill>
              </a:rPr>
              <a:t>гибкою и красивою </a:t>
            </a:r>
            <a:r>
              <a:rPr lang="ru-RU" b="1" i="1" dirty="0" smtClean="0">
                <a:solidFill>
                  <a:srgbClr val="C00000"/>
                </a:solidFill>
              </a:rPr>
              <a:t>шеею</a:t>
            </a:r>
            <a:r>
              <a:rPr lang="ru-RU" b="1" i="1" dirty="0" smtClean="0">
                <a:solidFill>
                  <a:srgbClr val="002060"/>
                </a:solidFill>
              </a:rPr>
              <a:t>, </a:t>
            </a:r>
            <a:r>
              <a:rPr lang="ru-RU" b="1" i="1" dirty="0" smtClean="0">
                <a:solidFill>
                  <a:srgbClr val="C00000"/>
                </a:solidFill>
              </a:rPr>
              <a:t>он </a:t>
            </a:r>
            <a:r>
              <a:rPr lang="ru-RU" b="1" i="1" dirty="0" smtClean="0">
                <a:solidFill>
                  <a:srgbClr val="002060"/>
                </a:solidFill>
              </a:rPr>
              <a:t>невыразимо </a:t>
            </a:r>
            <a:r>
              <a:rPr lang="ru-RU" b="1" i="1" dirty="0" smtClean="0">
                <a:solidFill>
                  <a:srgbClr val="00B050"/>
                </a:solidFill>
              </a:rPr>
              <a:t>прекрасен.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Стиль речи и описание предмета.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Художественный стиль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Научный стиль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Хвоя на поваленной бурей сосне уже пожелтела, наполовину осыпалась. А огромные корни, облепленные землей, нелепо торчали вверх, будто старались схватиться за что-то.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Сосна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обыкновенная-дерево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до 40 метров высотой с прямым, высоко очищенным от сучьев стволом. Шишки яйцевидные, созревают на второй год после цветения. Семена крылатые, содержат 20-30% жирного масла . Доживает до 400 лет. Требовательна к свету.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Рисунок 9" descr="788589032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016" y="381000"/>
            <a:ext cx="4315968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Попытайтесь сделать вывод об особенностях художественного и научного  описания предмета.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Как отбираются признаки для таких описаний?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Какие языковые средства используются для выражения признаков?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Художественный стиль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Научный стиль.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Использование выразительных средств.</a:t>
            </a: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Создание художественного образа. Выделяются самые яркие признаки предмета.</a:t>
            </a:r>
          </a:p>
          <a:p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Оценочный характер речи.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Сведения, имеющие научное значение.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Точность, логичность, доказательность.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Отсутствие эмоциональности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Сухость речи.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Научные термины, специальная лексика.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348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Типы речи</vt:lpstr>
      <vt:lpstr>Строение текста типа описание.</vt:lpstr>
      <vt:lpstr>Слайд 4</vt:lpstr>
      <vt:lpstr>Лебедь</vt:lpstr>
      <vt:lpstr>Слайд 6</vt:lpstr>
      <vt:lpstr>Стиль речи и описание предмета. </vt:lpstr>
      <vt:lpstr>Слайд 8</vt:lpstr>
      <vt:lpstr>Слайд 9</vt:lpstr>
      <vt:lpstr>Слайд 10</vt:lpstr>
      <vt:lpstr>Слайд 11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речи.</dc:title>
  <dc:creator>www.PHILka.RU</dc:creator>
  <cp:lastModifiedBy>www.PHILka.RU</cp:lastModifiedBy>
  <cp:revision>111</cp:revision>
  <dcterms:created xsi:type="dcterms:W3CDTF">2008-02-11T19:56:49Z</dcterms:created>
  <dcterms:modified xsi:type="dcterms:W3CDTF">2008-04-16T05:29:06Z</dcterms:modified>
</cp:coreProperties>
</file>