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2" r:id="rId29"/>
    <p:sldId id="28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86" autoAdjust="0"/>
    <p:restoredTop sz="94660"/>
  </p:normalViewPr>
  <p:slideViewPr>
    <p:cSldViewPr>
      <p:cViewPr varScale="1">
        <p:scale>
          <a:sx n="88" d="100"/>
          <a:sy n="88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C5FE-E6F7-4251-B7F0-610D59FE349F}" type="datetimeFigureOut">
              <a:rPr lang="ru-RU" smtClean="0"/>
              <a:t>12.10.2009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AC47-797D-4020-AE7A-36C92C87DB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8859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Заседание </a:t>
            </a:r>
            <a:r>
              <a:rPr lang="ru-RU" sz="3600" dirty="0" err="1" smtClean="0"/>
              <a:t>кмо</a:t>
            </a:r>
            <a:r>
              <a:rPr lang="ru-RU" sz="3600" dirty="0" smtClean="0"/>
              <a:t> учителей гуманитарного цикла.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КРУГЛЫЙ СТОЛ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285752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Оценочная деятельность ученика и учителя в образовательном процессе.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Качество преподавателя: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- уровень компетентности – знания и опыт в определенной области</a:t>
            </a:r>
          </a:p>
          <a:p>
            <a:r>
              <a:rPr lang="ru-RU" dirty="0" smtClean="0"/>
              <a:t>- потребность и способность заниматься преподавательской деятельностью</a:t>
            </a:r>
          </a:p>
          <a:p>
            <a:r>
              <a:rPr lang="ru-RU" dirty="0" smtClean="0"/>
              <a:t>- наблюдательность – способность подмечать существенные, характерные особенности учеников</a:t>
            </a:r>
          </a:p>
          <a:p>
            <a:r>
              <a:rPr lang="ru-RU" dirty="0" smtClean="0"/>
              <a:t>- способность устанавливать контакты с внешней и внутренней средой</a:t>
            </a:r>
          </a:p>
          <a:p>
            <a:r>
              <a:rPr lang="ru-RU" dirty="0" smtClean="0"/>
              <a:t>-известность</a:t>
            </a:r>
          </a:p>
          <a:p>
            <a:r>
              <a:rPr lang="ru-RU" dirty="0" smtClean="0"/>
              <a:t>- научно-исследовательская активность</a:t>
            </a:r>
          </a:p>
          <a:p>
            <a:r>
              <a:rPr lang="ru-RU" dirty="0" smtClean="0"/>
              <a:t>- достижения в качестве знаний у учащихся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Качество ученика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знания</a:t>
            </a:r>
          </a:p>
          <a:p>
            <a:r>
              <a:rPr lang="ru-RU" dirty="0" smtClean="0"/>
              <a:t>- знание компьютера</a:t>
            </a:r>
          </a:p>
          <a:p>
            <a:r>
              <a:rPr lang="ru-RU" dirty="0" smtClean="0"/>
              <a:t>-желание учиться</a:t>
            </a:r>
          </a:p>
          <a:p>
            <a:r>
              <a:rPr lang="ru-RU" dirty="0" smtClean="0"/>
              <a:t>- интеллект</a:t>
            </a:r>
          </a:p>
          <a:p>
            <a:r>
              <a:rPr lang="ru-RU" dirty="0" smtClean="0"/>
              <a:t>- духовность</a:t>
            </a:r>
          </a:p>
          <a:p>
            <a:r>
              <a:rPr lang="ru-RU" dirty="0" smtClean="0"/>
              <a:t>- одаренность</a:t>
            </a:r>
          </a:p>
          <a:p>
            <a:r>
              <a:rPr lang="ru-RU" dirty="0" smtClean="0"/>
              <a:t>- память </a:t>
            </a:r>
          </a:p>
          <a:p>
            <a:r>
              <a:rPr lang="ru-RU" dirty="0" smtClean="0"/>
              <a:t>- дисциплинированность</a:t>
            </a:r>
          </a:p>
          <a:p>
            <a:r>
              <a:rPr lang="ru-RU" dirty="0" smtClean="0"/>
              <a:t>- работоспособность</a:t>
            </a:r>
          </a:p>
          <a:p>
            <a:r>
              <a:rPr lang="ru-RU" dirty="0" smtClean="0"/>
              <a:t>- наблюдательность</a:t>
            </a:r>
          </a:p>
          <a:p>
            <a:r>
              <a:rPr lang="ru-RU" dirty="0" smtClean="0"/>
              <a:t>- планирование дальнейшей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928934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Качество образования – востребованность полученных знаний в конкретных условиях и местах их применения для достижения конкретной цели и повышения качества жизни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Контроль знаний учащихся – основной элемент оценки качества образования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Результаты оценки должны иметь три качества:</a:t>
            </a:r>
          </a:p>
          <a:p>
            <a:r>
              <a:rPr lang="ru-RU" dirty="0" smtClean="0"/>
              <a:t>- они должны быть </a:t>
            </a:r>
            <a:r>
              <a:rPr lang="ru-RU" dirty="0" err="1" smtClean="0"/>
              <a:t>валидными</a:t>
            </a:r>
            <a:r>
              <a:rPr lang="ru-RU" dirty="0" smtClean="0"/>
              <a:t> (четко соответствовать программам преподавания)</a:t>
            </a:r>
          </a:p>
          <a:p>
            <a:r>
              <a:rPr lang="ru-RU" dirty="0" smtClean="0"/>
              <a:t>- жестко объективными и стабильными ( т.е не подверженными изменениям, независимыми от времени или от характера ученика)</a:t>
            </a:r>
          </a:p>
          <a:p>
            <a:r>
              <a:rPr lang="ru-RU" dirty="0" smtClean="0"/>
              <a:t>- доступными( т.е время, силы и средства на их разработку и проведение должны быть доступны государству)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u="sng" dirty="0" smtClean="0"/>
              <a:t>Что больше всего нужно учителю-предметнику в его работе?</a:t>
            </a:r>
          </a:p>
          <a:p>
            <a:r>
              <a:rPr lang="ru-RU" dirty="0" smtClean="0"/>
              <a:t>- увеличение количества часов на изучение предмета</a:t>
            </a:r>
          </a:p>
          <a:p>
            <a:r>
              <a:rPr lang="ru-RU" dirty="0" smtClean="0"/>
              <a:t>- создание методической базы</a:t>
            </a:r>
          </a:p>
          <a:p>
            <a:r>
              <a:rPr lang="ru-RU" dirty="0" smtClean="0"/>
              <a:t>- создание технической базы</a:t>
            </a:r>
          </a:p>
          <a:p>
            <a:r>
              <a:rPr lang="ru-RU" dirty="0" smtClean="0"/>
              <a:t>- свобода ( излишняя зависимость от программы)</a:t>
            </a:r>
          </a:p>
          <a:p>
            <a:r>
              <a:rPr lang="ru-RU" dirty="0" smtClean="0"/>
              <a:t>- дети</a:t>
            </a:r>
          </a:p>
          <a:p>
            <a:r>
              <a:rPr lang="ru-RU" dirty="0" smtClean="0"/>
              <a:t>- образование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u="sng" dirty="0" smtClean="0"/>
              <a:t>Оценить деятельность ученика – это… Что Вы оцениваете в своем ученике?)</a:t>
            </a:r>
          </a:p>
          <a:p>
            <a:r>
              <a:rPr lang="ru-RU" dirty="0" smtClean="0"/>
              <a:t>-умение логически мыслить</a:t>
            </a:r>
          </a:p>
          <a:p>
            <a:r>
              <a:rPr lang="ru-RU" dirty="0" smtClean="0"/>
              <a:t>- четко формулировать свою мысль</a:t>
            </a:r>
          </a:p>
          <a:p>
            <a:r>
              <a:rPr lang="ru-RU" dirty="0" smtClean="0"/>
              <a:t>- отстаивать свое мнение, опираясь на свои знания</a:t>
            </a:r>
          </a:p>
          <a:p>
            <a:r>
              <a:rPr lang="ru-RU" dirty="0" smtClean="0"/>
              <a:t>- умение аргументировать</a:t>
            </a:r>
          </a:p>
          <a:p>
            <a:r>
              <a:rPr lang="ru-RU" dirty="0" smtClean="0"/>
              <a:t>- отношение, старание, рост  + знание</a:t>
            </a:r>
          </a:p>
          <a:p>
            <a:r>
              <a:rPr lang="ru-RU" dirty="0" smtClean="0"/>
              <a:t>- 5 баллов не хватает</a:t>
            </a:r>
          </a:p>
          <a:p>
            <a:r>
              <a:rPr lang="ru-RU" dirty="0" smtClean="0"/>
              <a:t>- конкретно за проделанную работу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u="sng" dirty="0" smtClean="0"/>
              <a:t>Какие Вы знаете формы и способы оценивания?</a:t>
            </a:r>
          </a:p>
          <a:p>
            <a:r>
              <a:rPr lang="ru-RU" dirty="0" smtClean="0"/>
              <a:t>- оценочная</a:t>
            </a:r>
          </a:p>
          <a:p>
            <a:r>
              <a:rPr lang="ru-RU" dirty="0" smtClean="0"/>
              <a:t>- балловая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безотметочная</a:t>
            </a:r>
            <a:endParaRPr lang="ru-RU" dirty="0" smtClean="0"/>
          </a:p>
          <a:p>
            <a:r>
              <a:rPr lang="ru-RU" dirty="0" smtClean="0"/>
              <a:t>- оценивание через совокупность разных форм работы</a:t>
            </a:r>
          </a:p>
          <a:p>
            <a:r>
              <a:rPr lang="ru-RU" dirty="0" smtClean="0"/>
              <a:t>- похвала, поощрение, публичное признание</a:t>
            </a:r>
          </a:p>
          <a:p>
            <a:r>
              <a:rPr lang="ru-RU" dirty="0" smtClean="0"/>
              <a:t>- в основном ограничиваемся отметками и комплиментами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Функции оценки – это….</a:t>
            </a:r>
          </a:p>
          <a:p>
            <a:r>
              <a:rPr lang="ru-RU" dirty="0" smtClean="0"/>
              <a:t>- стимулирующая</a:t>
            </a:r>
          </a:p>
          <a:p>
            <a:r>
              <a:rPr lang="ru-RU" dirty="0" smtClean="0"/>
              <a:t>- воспитательная</a:t>
            </a:r>
          </a:p>
          <a:p>
            <a:r>
              <a:rPr lang="ru-RU" dirty="0" smtClean="0"/>
              <a:t>- оценивание качества </a:t>
            </a:r>
            <a:r>
              <a:rPr lang="ru-RU" dirty="0" err="1" smtClean="0"/>
              <a:t>ЗУНов</a:t>
            </a:r>
            <a:endParaRPr lang="ru-RU" dirty="0" smtClean="0"/>
          </a:p>
          <a:p>
            <a:r>
              <a:rPr lang="ru-RU" dirty="0" smtClean="0"/>
              <a:t>-уровень самореализации</a:t>
            </a:r>
          </a:p>
          <a:p>
            <a:r>
              <a:rPr lang="ru-RU" dirty="0" smtClean="0"/>
              <a:t>Это оценить. А может показать , насколько  ценишь?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dirty="0" smtClean="0"/>
              <a:t>Различия между оценкой, отметкой и баллом.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Оценка – процесс соотношения реальных результатов с планируемыми целями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143248"/>
            <a:ext cx="6400800" cy="17526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Отметка (балл) – результат этого процесса, его условно-формальное (знаковое) выражение (выражает субъективное мнение, впечатление) 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</a:t>
            </a:r>
            <a:br>
              <a:rPr lang="ru-RU" dirty="0" smtClean="0"/>
            </a:br>
            <a:r>
              <a:rPr lang="ru-RU" dirty="0" smtClean="0"/>
              <a:t> рассмотреть способы оценивания учебных достижений, делающих оценку учащихся более содержательной, объективной и дифференцированной в условиях модернизации образования.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1054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отметки: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- контролирующая (на каком уровне усвоен материал)</a:t>
            </a:r>
          </a:p>
          <a:p>
            <a:r>
              <a:rPr lang="ru-RU" dirty="0" smtClean="0"/>
              <a:t>- стимулирующая</a:t>
            </a:r>
          </a:p>
          <a:p>
            <a:r>
              <a:rPr lang="ru-RU" dirty="0" smtClean="0"/>
              <a:t>- констатирующая (занимается ученик по этому предмету или нет)</a:t>
            </a:r>
          </a:p>
          <a:p>
            <a:r>
              <a:rPr lang="ru-RU" dirty="0" smtClean="0"/>
              <a:t>- уведомляющая (какой балл получил ученик за изученный материал)</a:t>
            </a:r>
          </a:p>
          <a:p>
            <a:r>
              <a:rPr lang="ru-RU" dirty="0" smtClean="0"/>
              <a:t>- карательная (все нормально в учебе или пора принимать меры)</a:t>
            </a:r>
          </a:p>
          <a:p>
            <a:r>
              <a:rPr lang="ru-RU" dirty="0" smtClean="0"/>
              <a:t>- регулирующая (позволяет добывать положительные отметки)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Ошибки оценивания: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ошибки великодушия</a:t>
            </a:r>
          </a:p>
          <a:p>
            <a:r>
              <a:rPr lang="ru-RU" dirty="0" smtClean="0"/>
              <a:t>- ореола</a:t>
            </a:r>
          </a:p>
          <a:p>
            <a:r>
              <a:rPr lang="ru-RU" dirty="0" smtClean="0"/>
              <a:t>- центральной тенденции</a:t>
            </a:r>
          </a:p>
          <a:p>
            <a:r>
              <a:rPr lang="ru-RU" dirty="0" smtClean="0"/>
              <a:t>- контраста</a:t>
            </a:r>
          </a:p>
          <a:p>
            <a:r>
              <a:rPr lang="ru-RU" dirty="0" smtClean="0"/>
              <a:t>-близости</a:t>
            </a:r>
          </a:p>
          <a:p>
            <a:r>
              <a:rPr lang="ru-RU" dirty="0" smtClean="0"/>
              <a:t>- логические ошибки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8011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повышения стимулирующей роли 5-балльной шкалы: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-выставление оценок со знаком + или –</a:t>
            </a:r>
          </a:p>
          <a:p>
            <a:r>
              <a:rPr lang="ru-RU" dirty="0" smtClean="0"/>
              <a:t>- оценка дополняется словесной или письменной формой</a:t>
            </a:r>
          </a:p>
          <a:p>
            <a:r>
              <a:rPr lang="ru-RU" dirty="0" smtClean="0"/>
              <a:t>- коммуникативные мотивы (каждому не безразлично, как к нему относятся товарищи)</a:t>
            </a:r>
          </a:p>
          <a:p>
            <a:r>
              <a:rPr lang="ru-RU" dirty="0" smtClean="0"/>
              <a:t>- экран успеваемости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Принципы контролирования успеваемости: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r>
              <a:rPr lang="ru-RU" sz="4800" dirty="0" smtClean="0"/>
              <a:t>- объективность</a:t>
            </a:r>
          </a:p>
          <a:p>
            <a:r>
              <a:rPr lang="ru-RU" sz="4800" dirty="0" smtClean="0"/>
              <a:t>- систематичность</a:t>
            </a:r>
          </a:p>
          <a:p>
            <a:r>
              <a:rPr lang="ru-RU" sz="4800" dirty="0" smtClean="0"/>
              <a:t>- наглядность (гласность)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71636"/>
          </a:xfrm>
        </p:spPr>
        <p:txBody>
          <a:bodyPr>
            <a:noAutofit/>
          </a:bodyPr>
          <a:lstStyle/>
          <a:p>
            <a:r>
              <a:rPr lang="ru-RU" sz="3600" dirty="0" smtClean="0"/>
              <a:t>В зависимости от функций, которые выполняет контроль, можно выделить 3 основных его вида: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r>
              <a:rPr lang="ru-RU" sz="4800" dirty="0" smtClean="0"/>
              <a:t>- предварительный</a:t>
            </a:r>
          </a:p>
          <a:p>
            <a:r>
              <a:rPr lang="ru-RU" sz="4800" dirty="0" smtClean="0"/>
              <a:t>- текущий</a:t>
            </a:r>
          </a:p>
          <a:p>
            <a:r>
              <a:rPr lang="ru-RU" sz="4800" dirty="0" smtClean="0"/>
              <a:t>- итоговый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Методы контроля знаний  учащихся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/>
          <a:lstStyle/>
          <a:p>
            <a:r>
              <a:rPr lang="ru-RU" dirty="0" smtClean="0"/>
              <a:t>Может ли школьная оценка быть справедливой?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/>
              <a:t>Учитель несет ответственность за оценку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u="sng" dirty="0" smtClean="0"/>
              <a:t>Оценить деятельность учителя – это….</a:t>
            </a:r>
          </a:p>
          <a:p>
            <a:r>
              <a:rPr lang="ru-RU" dirty="0" smtClean="0"/>
              <a:t>- наличие разных методов и приемов на уроке</a:t>
            </a:r>
          </a:p>
          <a:p>
            <a:r>
              <a:rPr lang="ru-RU" dirty="0" smtClean="0"/>
              <a:t>- качество знаний и умений учеников </a:t>
            </a:r>
          </a:p>
          <a:p>
            <a:r>
              <a:rPr lang="ru-RU" dirty="0" smtClean="0"/>
              <a:t>( через показатели: олимпиады, конкурсы, успеваемость)</a:t>
            </a:r>
          </a:p>
          <a:p>
            <a:r>
              <a:rPr lang="ru-RU" dirty="0" smtClean="0"/>
              <a:t>- стимулировать его деятельность</a:t>
            </a:r>
          </a:p>
          <a:p>
            <a:r>
              <a:rPr lang="ru-RU" dirty="0" smtClean="0"/>
              <a:t>- объективно относиться к его достижениям</a:t>
            </a:r>
          </a:p>
          <a:p>
            <a:r>
              <a:rPr lang="ru-RU" dirty="0" smtClean="0"/>
              <a:t>- этим у нас занимаются специальные люди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/>
              <a:t>Самоанализ профессиональной деятельности учителя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 заседания: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1.проблема оценивания учебных достижений в педагогической литературе</a:t>
            </a:r>
            <a:endParaRPr lang="ru-RU" dirty="0" smtClean="0"/>
          </a:p>
          <a:p>
            <a:r>
              <a:rPr lang="ru-RU" sz="2400" dirty="0" smtClean="0"/>
              <a:t>2.понятие качества образования</a:t>
            </a:r>
          </a:p>
          <a:p>
            <a:r>
              <a:rPr lang="ru-RU" sz="2400" dirty="0" smtClean="0"/>
              <a:t>3. контроль знаний учащихся как основной элемент оценки качества образования</a:t>
            </a:r>
          </a:p>
          <a:p>
            <a:r>
              <a:rPr lang="ru-RU" sz="2400" dirty="0" smtClean="0"/>
              <a:t>4. различия между оценкой, отметкой и баллом</a:t>
            </a:r>
          </a:p>
          <a:p>
            <a:r>
              <a:rPr lang="ru-RU" sz="2400" dirty="0" smtClean="0"/>
              <a:t>5. функции и виды оценки. Качественные признаки оценки</a:t>
            </a:r>
          </a:p>
          <a:p>
            <a:r>
              <a:rPr lang="ru-RU" sz="2400" dirty="0" smtClean="0"/>
              <a:t>6. причины необъективности педагогической оценки</a:t>
            </a:r>
          </a:p>
          <a:p>
            <a:r>
              <a:rPr lang="ru-RU" sz="2400" dirty="0" smtClean="0"/>
              <a:t>7. содержание, формы, методы и виды контроля качества образования(текущего, рубежного, итогового) </a:t>
            </a:r>
          </a:p>
          <a:p>
            <a:r>
              <a:rPr lang="ru-RU" sz="2400" dirty="0" smtClean="0"/>
              <a:t>8. самоанализ профессиональной деятельности учителя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1.</a:t>
            </a:r>
            <a:br>
              <a:rPr lang="ru-RU" dirty="0" smtClean="0"/>
            </a:br>
            <a:r>
              <a:rPr lang="ru-RU" dirty="0" smtClean="0"/>
              <a:t>Проблема оценивания учебных достижений учащихся в педагогической литературе</a:t>
            </a:r>
            <a:br>
              <a:rPr lang="ru-RU" dirty="0" smtClean="0"/>
            </a:br>
            <a:r>
              <a:rPr lang="ru-RU" dirty="0" smtClean="0"/>
              <a:t>(история оценивания)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/>
              <a:t>Качество образования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u="sng" dirty="0" smtClean="0"/>
              <a:t>Что такое качество образования</a:t>
            </a:r>
          </a:p>
          <a:p>
            <a:r>
              <a:rPr lang="ru-RU" dirty="0" smtClean="0"/>
              <a:t>- соответствие знаний оценке</a:t>
            </a:r>
          </a:p>
          <a:p>
            <a:r>
              <a:rPr lang="ru-RU" dirty="0" smtClean="0"/>
              <a:t>-отрицание формализма (не гнаться за количеством)</a:t>
            </a:r>
          </a:p>
          <a:p>
            <a:r>
              <a:rPr lang="ru-RU" dirty="0" smtClean="0"/>
              <a:t>- знания, умения, навыки (компетенции), которые ребенок с легкостью применяет на практике)</a:t>
            </a:r>
          </a:p>
          <a:p>
            <a:r>
              <a:rPr lang="ru-RU" dirty="0" smtClean="0"/>
              <a:t>- что-то, что не ограничивается отметками по предметам и баллами ЕГЭ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же такое качество образования?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различное понимание понятия качества</a:t>
            </a:r>
          </a:p>
          <a:p>
            <a:r>
              <a:rPr lang="ru-RU" dirty="0" smtClean="0"/>
              <a:t>2. различное понимание качества образования:</a:t>
            </a:r>
          </a:p>
          <a:p>
            <a:r>
              <a:rPr lang="ru-RU" dirty="0" smtClean="0"/>
              <a:t>-соответствие стандартам или спецификации</a:t>
            </a:r>
          </a:p>
          <a:p>
            <a:r>
              <a:rPr lang="ru-RU" dirty="0" smtClean="0"/>
              <a:t>-соответствие запросам потребителя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u="sng" dirty="0" smtClean="0"/>
              <a:t>Проблема качества образования как проблема контроля и оценки образовательной деятельности</a:t>
            </a:r>
            <a:endParaRPr lang="ru-RU" sz="32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оценка качества не сводится только к тестированию знаний учащихся(хотя это и остается одним из показателей качества образования)</a:t>
            </a:r>
          </a:p>
          <a:p>
            <a:r>
              <a:rPr lang="ru-RU" dirty="0" smtClean="0"/>
              <a:t>2. оценка качества образования осуществляется комплексно, рассматривая образовательное учреждение во всех направлениях его деятельности.</a:t>
            </a:r>
          </a:p>
          <a:p>
            <a:r>
              <a:rPr lang="ru-RU" dirty="0" smtClean="0"/>
              <a:t>3. качество необходимо планировать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качества образования: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качество преподавательского состава</a:t>
            </a:r>
          </a:p>
          <a:p>
            <a:r>
              <a:rPr lang="ru-RU" dirty="0" smtClean="0"/>
              <a:t>- состояние материально-технической базы школы</a:t>
            </a:r>
          </a:p>
          <a:p>
            <a:r>
              <a:rPr lang="ru-RU" dirty="0" smtClean="0"/>
              <a:t>- мотивация преподавательского состава</a:t>
            </a:r>
          </a:p>
          <a:p>
            <a:r>
              <a:rPr lang="ru-RU" dirty="0" smtClean="0"/>
              <a:t>- качество учебных программ</a:t>
            </a:r>
          </a:p>
          <a:p>
            <a:r>
              <a:rPr lang="ru-RU" dirty="0" smtClean="0"/>
              <a:t>- качество учащихся</a:t>
            </a:r>
          </a:p>
          <a:p>
            <a:r>
              <a:rPr lang="ru-RU" dirty="0" smtClean="0"/>
              <a:t>- инновационная активность руководства</a:t>
            </a:r>
          </a:p>
          <a:p>
            <a:r>
              <a:rPr lang="ru-RU" dirty="0" smtClean="0"/>
              <a:t>-внедрение инновационных технологий</a:t>
            </a:r>
          </a:p>
          <a:p>
            <a:r>
              <a:rPr lang="ru-RU" dirty="0" smtClean="0"/>
              <a:t>-востребованность выпускников</a:t>
            </a:r>
          </a:p>
          <a:p>
            <a:r>
              <a:rPr lang="ru-RU" dirty="0"/>
              <a:t>-</a:t>
            </a:r>
            <a:r>
              <a:rPr lang="ru-RU" dirty="0" smtClean="0"/>
              <a:t> достижения учащихся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838</Words>
  <Application>Microsoft Office PowerPoint</Application>
  <PresentationFormat>Экран (4:3)</PresentationFormat>
  <Paragraphs>139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Заседание кмо учителей гуманитарного цикла.  КРУГЛЫЙ СТОЛ </vt:lpstr>
      <vt:lpstr>Цель:  рассмотреть способы оценивания учебных достижений, делающих оценку учащихся более содержательной, объективной и дифференцированной в условиях модернизации образования.</vt:lpstr>
      <vt:lpstr>Повестка заседания:</vt:lpstr>
      <vt:lpstr>Вопрос 1. Проблема оценивания учебных достижений учащихся в педагогической литературе (история оценивания)  </vt:lpstr>
      <vt:lpstr>Качество образования</vt:lpstr>
      <vt:lpstr>Итоги анкетирования</vt:lpstr>
      <vt:lpstr>Что же такое качество образования?</vt:lpstr>
      <vt:lpstr>Проблема качества образования как проблема контроля и оценки образовательной деятельности</vt:lpstr>
      <vt:lpstr>Показатели качества образования: </vt:lpstr>
      <vt:lpstr>Качество преподавателя: </vt:lpstr>
      <vt:lpstr>Качество ученика </vt:lpstr>
      <vt:lpstr>Качество образования – востребованность полученных знаний в конкретных условиях и местах их применения для достижения конкретной цели и повышения качества жизни</vt:lpstr>
      <vt:lpstr>Контроль знаний учащихся – основной элемент оценки качества образования</vt:lpstr>
      <vt:lpstr>Итоги анкетирования</vt:lpstr>
      <vt:lpstr>Итоги анкетирования</vt:lpstr>
      <vt:lpstr>Итоги анкетирования</vt:lpstr>
      <vt:lpstr>Итоги анкетирования</vt:lpstr>
      <vt:lpstr>Различия между оценкой, отметкой и баллом.</vt:lpstr>
      <vt:lpstr>Оценка – процесс соотношения реальных результатов с планируемыми целями</vt:lpstr>
      <vt:lpstr>Функции отметки:</vt:lpstr>
      <vt:lpstr>Ошибки оценивания:</vt:lpstr>
      <vt:lpstr>Способы повышения стимулирующей роли 5-балльной шкалы:</vt:lpstr>
      <vt:lpstr>Принципы контролирования успеваемости: </vt:lpstr>
      <vt:lpstr>В зависимости от функций, которые выполняет контроль, можно выделить 3 основных его вида:</vt:lpstr>
      <vt:lpstr>Методы контроля знаний  учащихся</vt:lpstr>
      <vt:lpstr>Может ли школьная оценка быть справедливой?</vt:lpstr>
      <vt:lpstr>Учитель несет ответственность за оценку</vt:lpstr>
      <vt:lpstr>Итоги анкетирования</vt:lpstr>
      <vt:lpstr>Самоанализ профессиональной деятельности учителя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кмо учителей гуманитарного цикла</dc:title>
  <dc:creator>Admin</dc:creator>
  <cp:lastModifiedBy>Admin</cp:lastModifiedBy>
  <cp:revision>22</cp:revision>
  <dcterms:created xsi:type="dcterms:W3CDTF">2009-10-12T17:04:54Z</dcterms:created>
  <dcterms:modified xsi:type="dcterms:W3CDTF">2009-10-12T19:51:59Z</dcterms:modified>
</cp:coreProperties>
</file>